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7" r:id="rId4"/>
    <p:sldId id="257" r:id="rId6"/>
    <p:sldId id="258" r:id="rId7"/>
    <p:sldId id="259" r:id="rId8"/>
    <p:sldId id="260" r:id="rId9"/>
    <p:sldId id="261" r:id="rId10"/>
    <p:sldId id="262" r:id="rId11"/>
    <p:sldId id="296" r:id="rId12"/>
    <p:sldId id="263" r:id="rId13"/>
    <p:sldId id="264" r:id="rId14"/>
    <p:sldId id="265" r:id="rId15"/>
    <p:sldId id="266" r:id="rId16"/>
    <p:sldId id="297" r:id="rId17"/>
    <p:sldId id="267" r:id="rId18"/>
    <p:sldId id="268" r:id="rId19"/>
    <p:sldId id="269" r:id="rId20"/>
    <p:sldId id="270" r:id="rId21"/>
    <p:sldId id="271" r:id="rId22"/>
    <p:sldId id="272" r:id="rId23"/>
    <p:sldId id="298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99" r:id="rId34"/>
    <p:sldId id="282" r:id="rId35"/>
    <p:sldId id="300" r:id="rId36"/>
    <p:sldId id="283" r:id="rId37"/>
    <p:sldId id="284" r:id="rId38"/>
    <p:sldId id="285" r:id="rId39"/>
    <p:sldId id="286" r:id="rId40"/>
    <p:sldId id="288" r:id="rId41"/>
    <p:sldId id="289" r:id="rId42"/>
    <p:sldId id="290" r:id="rId43"/>
    <p:sldId id="291" r:id="rId44"/>
    <p:sldId id="292" r:id="rId45"/>
    <p:sldId id="301" r:id="rId46"/>
    <p:sldId id="302" r:id="rId47"/>
    <p:sldId id="303" r:id="rId48"/>
    <p:sldId id="304" r:id="rId49"/>
    <p:sldId id="305" r:id="rId50"/>
    <p:sldId id="293" r:id="rId51"/>
    <p:sldId id="294" r:id="rId52"/>
    <p:sldId id="306" r:id="rId5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8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3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slide" Target="slide33.xml"/><Relationship Id="rId3" Type="http://schemas.openxmlformats.org/officeDocument/2006/relationships/slide" Target="slide18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_1#fdda159fc?pid=b887f1db5&amp;color=0,0,0&amp;vtp=1&amp;bt=1&amp;bbb=1"/>
          <p:cNvSpPr/>
          <p:nvPr/>
        </p:nvSpPr>
        <p:spPr>
          <a:xfrm>
            <a:off x="612648" y="468000"/>
            <a:ext cx="10963656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7_1#799e516fc?sp=1&amp;pid=fdda159fc&amp;color=0,0,0&amp;vtp=1&amp;bbb=1"/>
          <p:cNvSpPr/>
          <p:nvPr/>
        </p:nvSpPr>
        <p:spPr>
          <a:xfrm>
            <a:off x="612648" y="1057354"/>
            <a:ext cx="10963656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反映·反应</a:t>
            </a:r>
            <a:endParaRPr lang="en-US" altLang="zh-CN" sz="2800" dirty="0"/>
          </a:p>
        </p:txBody>
      </p:sp>
      <p:pic>
        <p:nvPicPr>
          <p:cNvPr id="4" name="QB_7_BD.7_1#799e516fc?pid=fdda159fc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848500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7_BD.7_2#799e516fc?pid=fdda159fc&amp;color=0,0,0&amp;vtp=1&amp;bbb=1&amp;hb=1"/>
          <p:cNvSpPr/>
          <p:nvPr/>
        </p:nvSpPr>
        <p:spPr>
          <a:xfrm>
            <a:off x="612648" y="1641554"/>
            <a:ext cx="10963656" cy="243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二者都可表示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对外界事物的反响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作动词时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指把客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观事物的实质表现出来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意见等告诉上级或有关部门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作动词时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指机体受到体内或体外的刺激而引起相应的活动或变化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作名词时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指事情所引起的意见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态度或行动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QB_7_BD.7_2#799e516fc?pid=fdda159fc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337700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BD.7_3#799e516fc?pid=fdda159fc&amp;color=0,0,0&amp;vtp=1&amp;bbb=1&amp;hb=1"/>
          <p:cNvSpPr/>
          <p:nvPr/>
        </p:nvSpPr>
        <p:spPr>
          <a:xfrm>
            <a:off x="612648" y="4130754"/>
            <a:ext cx="10963656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当他听到这个突如其来的坏消息时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，第一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是震惊，随后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便陷入了深深的沉默。他决定将这件事情如实地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给上级领导，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希望能得到妥善的处理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8" name="QB_7_AN.8_1#799e516fc.blank?pid=fdda159fc&amp;color=0,0,0&amp;vpa=5&amp;vtp=1&amp;bbb=1"/>
          <p:cNvSpPr/>
          <p:nvPr/>
        </p:nvSpPr>
        <p:spPr>
          <a:xfrm>
            <a:off x="8141367" y="4096337"/>
            <a:ext cx="973138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反应</a:t>
            </a:r>
            <a:endParaRPr lang="en-US" altLang="zh-CN" sz="2800" dirty="0"/>
          </a:p>
        </p:txBody>
      </p:sp>
      <p:sp>
        <p:nvSpPr>
          <p:cNvPr id="9" name="QB_7_AN.9_1#799e516fc.blank?pid=fdda159fc&amp;color=0,0,0&amp;vpa=6&amp;vtp=1&amp;bbb=1"/>
          <p:cNvSpPr/>
          <p:nvPr/>
        </p:nvSpPr>
        <p:spPr>
          <a:xfrm>
            <a:off x="8090567" y="4705937"/>
            <a:ext cx="973138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0_1#1a53cfc21?sp=1&amp;pid=fdda159fc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滔滔不绝·喋喋不休</a:t>
            </a:r>
            <a:endParaRPr lang="en-US" altLang="zh-CN" sz="2800" dirty="0"/>
          </a:p>
        </p:txBody>
      </p:sp>
      <p:pic>
        <p:nvPicPr>
          <p:cNvPr id="3" name="QB_7_BD.10_1#1a53cfc21?pid=fdda159fc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2341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7_BD.10_2#1a53cfc21?pid=fdda159fc&amp;color=0,0,0&amp;vtp=1&amp;bbb=1&amp;hb=1"/>
          <p:cNvSpPr/>
          <p:nvPr/>
        </p:nvSpPr>
        <p:spPr>
          <a:xfrm>
            <a:off x="612648" y="10993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滔滔不绝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形容话多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说起来没完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是中性词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喋喋不休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指唠唠叨叨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说起来没完没了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多含贬义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滔不绝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侧重于口才好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喋喋不休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侧重于说话唠叨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7_BD.10_2#1a53cfc21?pid=fdda159fc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30461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7_BD.10_3#1a53cfc21?pid=fdda159fc&amp;color=0,0,0&amp;vtp=1&amp;bbb=1"/>
          <p:cNvSpPr/>
          <p:nvPr/>
        </p:nvSpPr>
        <p:spPr>
          <a:xfrm>
            <a:off x="612648" y="30805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他只要一谈起文学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如数家珍。</a:t>
            </a:r>
            <a:endParaRPr lang="en-US" altLang="zh-CN" sz="100" dirty="0"/>
          </a:p>
        </p:txBody>
      </p:sp>
      <p:sp>
        <p:nvSpPr>
          <p:cNvPr id="7" name="QB_7_AN.11_1#1a53cfc21.blank?pid=fdda159fc&amp;color=0,0,0&amp;vpa=7&amp;vtp=1&amp;bbb=1"/>
          <p:cNvSpPr/>
          <p:nvPr/>
        </p:nvSpPr>
        <p:spPr>
          <a:xfrm>
            <a:off x="5296566" y="304249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滔滔不绝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0373c145f?sp=1&amp;pid=b887f1db5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赏析设问的表达效果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下面这段文字运用了设问的修辞手法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，请简要赏析其表达效果。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人的正确思想是从哪里来的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是从天上掉下来的吗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己头脑里固有的吗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人的正确思想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只能从社会实践中来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能从社会的生产斗争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阶级斗争和科学实验这三项实践中来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2_1#0373c145f?sp=1&amp;pid=b887f1db5&amp;color=0,0,0&amp;vtp=1&amp;bt=1&amp;bbb=1&amp;hb=1&amp;hla=1"/>
          <p:cNvSpPr/>
          <p:nvPr/>
        </p:nvSpPr>
        <p:spPr>
          <a:xfrm>
            <a:off x="612648" y="368872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从观点表达上看，设问句在自问自答中提出正面主张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确的观点和错误的观点形成鲜明对照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，使论点极为鲜明。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②从阅读效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果上看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，以设问句开头能引起读者的“疑”，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读者急于了解问题的答案，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_1#0373c145f?sp=1&amp;pid=b887f1db5&amp;color=0,0,0&amp;vtp=1&amp;bt=1&amp;bbb=1&amp;hb=1&amp;hltap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1_1#0373c145f?sp=1&amp;pid=b887f1db5&amp;color=0,0,0&amp;vtp=1&amp;bt=1&amp;bbb=1&amp;hb=1&amp;hla=1"/>
          <p:cNvSpPr/>
          <p:nvPr/>
        </p:nvSpPr>
        <p:spPr>
          <a:xfrm>
            <a:off x="612648" y="4426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说理自然形成一种高屋建瓴的论辩气势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。③从与论点的关系上看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文是一篇立论文，作者巧妙地运用设问的手法在立论中加入了驳论的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增强了文章的战斗性。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a1b86a0b?pid=b887f1db5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常见的修辞手法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——设问</a:t>
            </a:r>
            <a:endParaRPr lang="en-US" altLang="zh-CN" sz="2800" dirty="0"/>
          </a:p>
        </p:txBody>
      </p:sp>
      <p:graphicFrame>
        <p:nvGraphicFramePr>
          <p:cNvPr id="13" name="P_6_BD#ca1b86a0b?colgroup=2,27&amp;pid=b887f1db5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45368" cy="1172972"/>
        </p:xfrm>
        <a:graphic>
          <a:graphicData uri="http://schemas.openxmlformats.org/drawingml/2006/table">
            <a:tbl>
              <a:tblPr/>
              <a:tblGrid>
                <a:gridCol w="941832"/>
                <a:gridCol w="10003536"/>
              </a:tblGrid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为了引起读者的注意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故意先提出问题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紧接着说出自己的看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（有时不说出看法）的修辞手法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P_6_BD#ca1b86a0b?colgroup=2,27&amp;pid=b887f1db5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954654"/>
        </p:xfrm>
        <a:graphic>
          <a:graphicData uri="http://schemas.openxmlformats.org/drawingml/2006/table">
            <a:tbl>
              <a:tblPr/>
              <a:tblGrid>
                <a:gridCol w="941832"/>
                <a:gridCol w="10003536"/>
              </a:tblGrid>
              <a:tr h="224834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种类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①自问自答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例如：社会生产力有这样巨大的发展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劳动生产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率有这样大幅度的提高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靠的是什么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？最主要的是科学的力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技术的力量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问而不答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例如：若言琴上有琴声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放在匣中何不鸣？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30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①引起读者注意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启发读者思考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强调重点内容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增强表达的生动性和感染力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eec626bd?pid=e8585081d&amp;color=0,0,0&amp;vtp=1&amp;bt=1&amp;bbb=1"/>
          <p:cNvSpPr/>
          <p:nvPr/>
        </p:nvSpPr>
        <p:spPr>
          <a:xfrm>
            <a:off x="612648" y="466345"/>
            <a:ext cx="10963656" cy="6827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200" dirty="0"/>
          </a:p>
        </p:txBody>
      </p:sp>
      <p:sp>
        <p:nvSpPr>
          <p:cNvPr id="3" name="QB_6_BD.13_1#ccf89b324?sp=1&amp;pid=6eec626bd&amp;color=0,0,0&amp;vtp=1&amp;bbb=1"/>
          <p:cNvSpPr/>
          <p:nvPr/>
        </p:nvSpPr>
        <p:spPr>
          <a:xfrm>
            <a:off x="612648" y="1134322"/>
            <a:ext cx="10963656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13_2#ccf89b324?pid=6eec626bd&amp;color=0,0,0&amp;tib=255,255,255&amp;vip=8#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9072" y="1792986"/>
            <a:ext cx="8759952" cy="425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14_1#ccf89b324.blank?pid=6eec626bd&amp;color=0,0,0&amp;vpa=8&amp;vtp=1"/>
          <p:cNvSpPr/>
          <p:nvPr/>
        </p:nvSpPr>
        <p:spPr>
          <a:xfrm>
            <a:off x="6099048" y="1930146"/>
            <a:ext cx="4467352" cy="283464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人的正确思想，只能从社会实践中来</a:t>
            </a:r>
            <a:endParaRPr lang="en-US" altLang="zh-CN" sz="2100" dirty="0"/>
          </a:p>
        </p:txBody>
      </p:sp>
      <p:sp>
        <p:nvSpPr>
          <p:cNvPr id="6" name="QB_6_AN.15_1#ccf89b324.blank?pid=6eec626bd&amp;color=0,0,0&amp;vpa=9&amp;vtp=1"/>
          <p:cNvSpPr/>
          <p:nvPr/>
        </p:nvSpPr>
        <p:spPr>
          <a:xfrm>
            <a:off x="6511544" y="3140414"/>
            <a:ext cx="2368296" cy="49377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实践和认识的关系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_1#3f61a67f5?sp=1&amp;pid=6eec626bd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本文用通俗易懂的语言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阐明了①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科学地论述了人的认识的②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,以及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正确思想对于③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的重大意义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17_1#3f61a67f5.blank?pid=6eec626bd&amp;color=0,0,0&amp;vpa=10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人的正确思想只能来源于社会实践</a:t>
            </a:r>
            <a:endParaRPr lang="en-US" altLang="zh-CN" sz="2800" dirty="0"/>
          </a:p>
        </p:txBody>
      </p:sp>
      <p:sp>
        <p:nvSpPr>
          <p:cNvPr id="4" name="QB_6_AN.18_1#3f61a67f5.blank?pid=6eec626bd&amp;color=0,0,0&amp;vpa=11&amp;vtp=1&amp;bbb=1"/>
          <p:cNvSpPr/>
          <p:nvPr/>
        </p:nvSpPr>
        <p:spPr>
          <a:xfrm>
            <a:off x="6934867" y="17329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辩证过程和发展规律</a:t>
            </a:r>
            <a:endParaRPr lang="en-US" altLang="zh-CN" sz="2800" dirty="0"/>
          </a:p>
        </p:txBody>
      </p:sp>
      <p:sp>
        <p:nvSpPr>
          <p:cNvPr id="5" name="QB_6_AN.19_1#3f61a67f5.blank?pid=6eec626bd&amp;color=0,0,0&amp;vpa=12&amp;vtp=1&amp;bbb=1"/>
          <p:cNvSpPr/>
          <p:nvPr/>
        </p:nvSpPr>
        <p:spPr>
          <a:xfrm>
            <a:off x="3112167" y="23806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改造社会、改造世界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17a8f0a2.fixed?pid=6756a9e68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e17a8f0a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fe09d42f?pid=e17a8f0a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“专家”原本指对某一门学问有专门研究或擅长某项技术的人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某人为专家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，多表达一种肯定和赞誉。但是，近年来“专家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”一词被赋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予了贬义色彩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。究其原因，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主要是一些所谓专家没有经过实际考查，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就发表自己的观点和看法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，并且想当然地指导和教育人民群众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遭到人民群众的反对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。那么，如何获得正确的观点和看法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？人的正确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思想到底是从哪里来的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？为此，复兴中学决定组织一场关于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“人的正确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思想是从哪里来的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？”的辩论会，正方认为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“人的正确思想只能从社会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756a9e68.fixed?pid=0b0723d46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科学与文化论著研习——理论的价值</a:t>
            </a:r>
            <a:endParaRPr lang="en-US" altLang="zh-CN" sz="4000" dirty="0"/>
          </a:p>
        </p:txBody>
      </p:sp>
      <p:sp>
        <p:nvSpPr>
          <p:cNvPr id="3" name="C_3#6756a9e68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6756a9e68.fixed?pid=0b0723d46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第2课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改造我们的学习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人的正确思想是从哪里来的？</a:t>
            </a:r>
            <a:endParaRPr lang="en-US" altLang="zh-CN" sz="3200" dirty="0"/>
          </a:p>
        </p:txBody>
      </p:sp>
      <p:sp>
        <p:nvSpPr>
          <p:cNvPr id="5" name="C_3_BD#6756a9e68.fixed?pid=0b0723d46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课时2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人的正确思想是从哪里来的？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fe09d42f?pid=e17a8f0a2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实践中来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”，反方认为“人的正确思想主要来源于学习和思考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”。请同学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们认真学习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《人的正确思想是从哪里来的？》，学会理性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、有条理地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表达自己的观点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，为你在辩论会上增分添彩。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26e371a7?pid=e17a8f0a2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明观点·学思辨</a:t>
            </a:r>
            <a:endParaRPr lang="en-US" altLang="zh-CN" sz="3000" dirty="0"/>
          </a:p>
        </p:txBody>
      </p:sp>
      <p:sp>
        <p:nvSpPr>
          <p:cNvPr id="3" name="QB_6_BD.41_1#8f8fc5ace?sp=1&amp;pid=b26e371a7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“自己头脑里固有的”和“从天上掉下来的”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这两种观点为什么是错误的？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42_1#8f8fc5ace?sp=1&amp;pid=b26e371a7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“自己头脑里固有的”是主观唯心主义的观点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，认为世界是人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的主观意识的产物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，正确思想是自己头脑里固有的。②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“从天上掉下来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”是客观唯心主义的观点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，认为在人的主观意识之外还独立存在着所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“世界精神”，世界上的一切事物不过是“世界精神”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的产物。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fd21e064c?sp=1&amp;pid=b26e371a7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结合文章内容，查阅相关资料，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分析感性认识和理性认识的区别。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2_1#fd21e064c?sp=1&amp;pid=b26e371a7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感性认识只反映事物的片面现象和外部联系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，它以直接感受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，以事物的现象为内容，包括感觉、知觉和表象三种形式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理性认识反映的是客观事物的本质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、全体和内部联系，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它以抽象性、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间接性为特点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，以事物的本质为内容，包括概念、判断、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推理等形式。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f51305eff?sp=1&amp;pid=b26e371a7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为什么人的认识要有第二次飞跃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？第二次飞跃为什么比第一次飞跃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意义更加伟大”？（4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2_1#f51305eff?sp=1&amp;pid=b26e371a7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从实践中得来的理性认识是否正确地反映客观外界的规律，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是没有被证明的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，必须把它再放到社会实践中去检验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，看它是否能得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到预期的成功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，于是产生了第二次飞跃。（2分）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2）①只有这一次飞跃，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才能证明第一次飞跃中得到的认识正确与否。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“无产阶级认识世界的目的，只是为了改造世界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，此外再无别的目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33d20e609?sp=1&amp;pid=b26e371a7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根据文本内容，概括认识过程的阶段。（4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2_1#33d20e609?sp=1&amp;pid=b26e371a7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第一个阶段，由客观物质到主观精神的阶段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，由存在到思想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的阶段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。②第二个阶段，由精神到物质的阶段，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由思想到存在的阶段，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即把第一个阶段得到的认识放到社会实践中去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4c3151e8?pid=e17a8f0a2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学论辩·赏手法</a:t>
            </a:r>
            <a:endParaRPr lang="en-US" altLang="zh-CN" sz="3000" dirty="0"/>
          </a:p>
        </p:txBody>
      </p:sp>
      <p:sp>
        <p:nvSpPr>
          <p:cNvPr id="3" name="QB_6_BD.41_1#9b3f4d5e2?sp=1&amp;pid=a4c3151e8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《人的正确思想是从哪里来的?》文章开头连提三个问题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，有什么作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?三个问题之间有什么关系?（5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42_1#9b3f4d5e2?sp=1&amp;pid=a4c3151e8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1）作用:①形成疑问和悬念,引起读者的注意和思考。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②正误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,强调了回答的内容,使中心论点突出。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③强调并说明了中心论点的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内在意义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2）关系:第一个问题引出议论的中心,统摄全篇,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同时包含后两个问题。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5b6962f50?sp=1&amp;pid=a4c3151e8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本文是一篇立论文，请简要分析本文的论证思路。（6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2_1#5b6962f50?sp=1&amp;pid=a4c3151e8&amp;color=0,0,0&amp;vtp=1&amp;bt=1&amp;bbb=1&amp;hb=1&amp;hla=1"/>
          <p:cNvSpPr/>
          <p:nvPr/>
        </p:nvSpPr>
        <p:spPr>
          <a:xfrm>
            <a:off x="612648" y="1078299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首先提出问题（从开头至“改造世界的物质力量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”）,指出人的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正确思想只能从社会实践中来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,这种思想一旦被群众掌握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,就会变成改造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、改造世界的物质力量。这是全文的总纲。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②然后分析问题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从“人们在社会实践中从事各项斗争”至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“就是辩证唯物论的认识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”）,从实践与认识的关系上,论述认识的辩证过程和规律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,阐述了人的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正确思想形成的过程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,有力地论证了中心论点。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③最后解决问题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从“现在我们的同志中”至结尾）,点明对“我们的同志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”进行辩证唯物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论的认识论的教育的意义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10a53d28?pid=a4c3151e8&amp;color=0,0,0&amp;vtp=1&amp;bt=1&amp;bbb=1&amp;hb=1"/>
          <p:cNvSpPr/>
          <p:nvPr/>
        </p:nvSpPr>
        <p:spPr>
          <a:xfrm>
            <a:off x="612648" y="468000"/>
            <a:ext cx="10963656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立论文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从论证方式看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议论文一般可以分为立论文和驳论文两大类型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立论指对一定的事件或问题从正面阐述自己的见解或主张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必须围绕中心论点进行论证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在论证过程中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不能任意变换论题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开篇提出怎样的问题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结尾就要归结到这一问题上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所有论证都要围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绕中心论点进行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高考所选的论述类文本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基本上都是以正面阐述自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己的观点为主的立论文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但需要注意的是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往往建立在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的基础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在立论的过程中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有时需要辨析一些错误的见解和主张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否定和辩驳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以增强说服力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使读者不会误解自己的观点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b9edaa33?pid=e17a8f0a2&amp;color=0,173,163&amp;vtp=1&amp;bt=1&amp;bbb=1"/>
          <p:cNvSpPr/>
          <p:nvPr/>
        </p:nvSpPr>
        <p:spPr>
          <a:xfrm>
            <a:off x="612648" y="466344"/>
            <a:ext cx="10963656" cy="66751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学语言·写辩稿</a:t>
            </a:r>
            <a:endParaRPr lang="en-US" altLang="zh-CN" sz="3000" dirty="0"/>
          </a:p>
        </p:txBody>
      </p:sp>
      <p:sp>
        <p:nvSpPr>
          <p:cNvPr id="3" name="QB_6_BD.41_1#a116b8a9a?sp=1&amp;pid=3b9edaa33&amp;color=0,0,0&amp;vtp=1&amp;bbb=1&amp;hb=1&amp;hltap=1"/>
          <p:cNvSpPr/>
          <p:nvPr/>
        </p:nvSpPr>
        <p:spPr>
          <a:xfrm>
            <a:off x="612648" y="1111712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本文语言鲜明准确，通俗易懂，请结合具体内容简要分析。（6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42_1#a116b8a9a?sp=1&amp;pid=3b9edaa33&amp;color=0,0,0&amp;vtp=1&amp;bbb=1&amp;hb=1&amp;hla=1"/>
          <p:cNvSpPr/>
          <p:nvPr/>
        </p:nvSpPr>
        <p:spPr>
          <a:xfrm>
            <a:off x="612648" y="1722012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运用鲜活灵动的口语。如“是从天上掉下来的吗？不是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。是自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己头脑里固有的吗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？不是”，运用口语，通俗易懂。②用词准确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，逻辑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。如“一般的说来”修饰限定推理结果，“有时候”“有些”“暂时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“失败”，在肯定普遍性的同时不否定特殊性，思维严密。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③语言高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度概括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。文章以“思想”一词指代包括意见、政策、方法、计划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、文章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等在内的一切思想成果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；用“由物质到精神，由精神到物质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”高度凝练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地概括了两次飞跃的认识过程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9ceb7597c?sp=1&amp;pid=3b9edaa33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学习了本课，想必你对“人的正确思想是从哪里来的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？”这个问题有了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更深刻的理解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。请你为正方辩友写一则辩稿，阐明你的思想认识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，200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个字左右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2_1#9ceb7597c?sp=1&amp;pid=3b9edaa33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尊敬的评委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、对方辩友，大家好！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我方主张人的正确思想只能从社会实践中来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。作为高中生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都清楚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“纸上得来终觉浅，绝知此事要躬行”。就拿生物实验来说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只是死记硬背理论知识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，不亲自操作显微镜观察细胞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，不参与实验过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e8585081d?lid=e8585081d&amp;cid=e8585081d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e8585081d?lid=e8585081d&amp;cid=e8585081d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e8585081d?lid=e17a8f0a2&amp;cid=e17a8f0a2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e8585081d?lid=e17a8f0a2&amp;cid=e17a8f0a2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e8585081d?lid=93537d1e2&amp;cid=93537d1e2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e8585081d?lid=93537d1e2&amp;cid=93537d1e2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_1#9ceb7597c?sp=1&amp;pid=3b9edaa33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1_1#9ceb7597c?sp=1&amp;pid=3b9edaa33&amp;color=0,0,0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，怎能深刻理解生命现象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？袁隆平如果不是几十年如一日地在田间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地头实践探索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，仅凭书本知识和空想，能培育出高产杂交水稻吗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习和思考固然重要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，但没有实践，就如同无本之木、无源之水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。只有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在实践中摸爬滚打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，才能获得真正正确、经得起检验的思想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，我方坚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信不疑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！谢谢！（观点明确2分，论据充分4分，语言表达4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0b0d511c?pid=e17a8f0a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41_1#503d69fac?sp=1&amp;pid=60b0d511c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在现代社会，知识的传播和获取都极为便捷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，学习和思考在塑造正确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思想方面发挥着关键作用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，因此反方观点也不无道理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。请你结合所学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和生活实践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，为反方撰写一则辩稿，200个字左右。（10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42_1#503d69fac?sp=1&amp;pid=60b0d511c&amp;color=0,0,0&amp;vtp=1&amp;bbb=1&amp;hb=1&amp;hla=1"/>
          <p:cNvSpPr/>
          <p:nvPr/>
        </p:nvSpPr>
        <p:spPr>
          <a:xfrm>
            <a:off x="612648" y="286156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尊敬的评委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、对方辩友，大家好！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我方认为人的正确思想主要来源于学习和思考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。身为高中生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们日常会从课本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、课堂中汲取大量知识，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这是形成正确思想的基石。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以爱因斯坦为例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，他在提出相对论时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，更多的是基于对物理知识的深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_1#503d69fac?sp=1&amp;pid=60b0d511c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41_1#503d69fac?sp=1&amp;pid=60b0d511c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度学习和独特思考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，并非依赖大量的实践操作。又如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，我们在学习历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，通过研读史料、思考历史事件的因果，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能总结出社会发展规律。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学习让我们站在巨人的肩膀上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，思考使我们突破局限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，虽然实践能提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供经验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，但学习和思考才是形成正确思想的关键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，所以我方坚持此观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。谢谢！（观点明确2分，论据充分4分，语言表达4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3537d1e2.fixed?pid=6756a9e68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4#93537d1e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1#49d4a7dde?sp=1&amp;pid=93537d1e2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《改造我们的学习》和《人的正确思想是从哪里来的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?》在论点的提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出上有何异同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42_1#49d4a7dde?sp=1&amp;pid=93537d1e2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1）相同之处：都在开头就提出了论点。（1分）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2）不同之处：论点的提出方式不同。（1分）①《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改造我们的学习》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采用了开门见山式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，开头第一句就提出了观点。（1分）②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《人的正确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思想是从哪里来的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?》则是在提出问题、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否定了两种情况后引出观点的。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0_1#e3fac4258?sp=1&amp;pid=93537d1e2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《改造我们的学习》和《人的正确思想是从哪里来的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？》写于不同的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，对当时和后世都产生了深远的影响。试结合相关背景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析两篇文章的针对性和现实意义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QB_5_BD.30_2#e3fac4258?colgroup=4,12,12&amp;pid=93537d1e2&amp;color=0,0,0&amp;mp=1&amp;vtp=1&amp;bt=1&amp;bbb=1&amp;hb=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12775" y="466090"/>
          <a:ext cx="10935970" cy="6391275"/>
        </p:xfrm>
        <a:graphic>
          <a:graphicData uri="http://schemas.openxmlformats.org/drawingml/2006/table">
            <a:tbl>
              <a:tblPr/>
              <a:tblGrid>
                <a:gridCol w="1682750"/>
                <a:gridCol w="4718050"/>
                <a:gridCol w="4535170"/>
              </a:tblGrid>
              <a:tr h="120205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《改造我们的学习》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《人的正确思想是从哪里来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的？》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9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针对性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__________________________________________________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__________________________________________________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_________________________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__________________________________________________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_____________________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____________________________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__________________________________________________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  <a:sym typeface="+mn-ea"/>
                        </a:rPr>
                        <a:t>_____________________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31_1#e3fac4258.blank?pid=93537d1e2&amp;color=0,0,0&amp;mp=1&amp;vpa=13&amp;vtp=1&amp;bbb=1&amp;hb=1"/>
          <p:cNvSpPr/>
          <p:nvPr/>
        </p:nvSpPr>
        <p:spPr>
          <a:xfrm>
            <a:off x="2444614" y="1925193"/>
            <a:ext cx="4591304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当时党内存在不注重研究现状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不注重研究历史、不注重马克思列宁主义应用的主观主义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、教条主义学风。</a:t>
            </a:r>
            <a:endParaRPr lang="en-US" altLang="zh-CN" sz="2800" dirty="0"/>
          </a:p>
        </p:txBody>
      </p:sp>
      <p:sp>
        <p:nvSpPr>
          <p:cNvPr id="4" name="QB_5_AN.32_1#e3fac4258.blank?pid=93537d1e2&amp;color=0,0,0&amp;mp=1&amp;vpa=14&amp;vtp=1&amp;bbb=1&amp;hb=1"/>
          <p:cNvSpPr/>
          <p:nvPr/>
        </p:nvSpPr>
        <p:spPr>
          <a:xfrm>
            <a:off x="7140693" y="1741043"/>
            <a:ext cx="4408424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当时许多同志不懂得辩证唯物主义认识论的道理，在实际工作中存在思想认识与实践相脱节的问题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2" name="QB_5_AN.34_1#e3fac4258.blank?pid=93537d1e2&amp;color=0,0,0&amp;mp=1&amp;vpa=15&amp;vtp=1&amp;bbb=1&amp;hb=1"/>
          <p:cNvSpPr/>
          <p:nvPr/>
        </p:nvSpPr>
        <p:spPr>
          <a:xfrm>
            <a:off x="2289674" y="4143883"/>
            <a:ext cx="4591304" cy="2773680"/>
          </a:xfrm>
          <a:prstGeom prst="rect">
            <a:avLst/>
          </a:prstGeom>
          <a:noFill/>
        </p:spPr>
        <p:txBody>
          <a:bodyPr wrap="square" lIns="0" tIns="0" rIns="0" bIns="0" rtlCol="0" anchor="t"/>
          <a:p>
            <a:pPr latinLnBrk="1">
              <a:lnSpc>
                <a:spcPct val="13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一些“党内理论家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”简单套用马克思列宁主义论著，机械执行共产国际决议，不从中国革命具体情况出发，给革命造成重大损失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5_AN.35_1#e3fac4258.blank?pid=93537d1e2&amp;color=0,0,0&amp;mp=1&amp;vpa=16&amp;vtp=1&amp;bbb=1&amp;hb=1"/>
          <p:cNvSpPr/>
          <p:nvPr/>
        </p:nvSpPr>
        <p:spPr>
          <a:xfrm>
            <a:off x="7140693" y="3959733"/>
            <a:ext cx="4408424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部分党员干部对正确思想的来源认识不清，不能正确地将理论与实践相结合来指导社会主义建设工作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2" grpId="0" animBg="1" build="p"/>
      <p:bldP spid="5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QB_5_BD.36_1#e3fac4258?colgroup=4,12,12&amp;pid=93537d1e2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5067872"/>
        </p:xfrm>
        <a:graphic>
          <a:graphicData uri="http://schemas.openxmlformats.org/drawingml/2006/table">
            <a:tbl>
              <a:tblPr/>
              <a:tblGrid>
                <a:gridCol w="1682496"/>
                <a:gridCol w="4718304"/>
                <a:gridCol w="4535424"/>
              </a:tblGrid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《改造我们的学习》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《人的正确思想是从哪里来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的？》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490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现实意义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37_1#e3fac4258.blank?pid=93537d1e2&amp;color=0,0,0&amp;mp=1&amp;vpa=17&amp;vtp=1&amp;bbb=1&amp;hb=1"/>
          <p:cNvSpPr/>
          <p:nvPr/>
        </p:nvSpPr>
        <p:spPr>
          <a:xfrm>
            <a:off x="2367144" y="1632839"/>
            <a:ext cx="4591304" cy="388315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强调理论联系实际的学风，对当今的学习和工作仍有重要启示，提醒人们要立足实际，避免主观主义和教条主义，注重将知识与实践相结合，提高解决实际问题的能力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38_1#e3fac4258.blank?pid=93537d1e2&amp;color=0,0,0&amp;mp=1&amp;vpa=18&amp;vtp=1&amp;bbb=1&amp;hb=1"/>
          <p:cNvSpPr/>
          <p:nvPr/>
        </p:nvSpPr>
        <p:spPr>
          <a:xfrm>
            <a:off x="7085448" y="1632839"/>
            <a:ext cx="4408424" cy="388315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有助于人们树立正确的认识论观点，对指导人们的认识活动和实践活动具有重要意义。为社会主义建设时期的各项工作提供了科学的思想路线和工作方法。（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dd408fd0?pid=93537d1e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6_BD#eaa8e7e0b?pid=9dd408fd0&amp;color=0,173,163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7#78c0a4522?sp=1&amp;pid=eaa8e7e0b&amp;color=0,0,0&amp;vtp=1&amp;bbb=1&amp;hb=1"/>
          <p:cNvSpPr/>
          <p:nvPr/>
        </p:nvSpPr>
        <p:spPr>
          <a:xfrm>
            <a:off x="612648" y="161450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实事求是，坚持真理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从工人运动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到农民运动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再到武装斗争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毛泽东深入学习马克思列宁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并活学活用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调查研究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在枪林弹雨中找到了中国革命的正确道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王明曾是党的领导人之一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却因套用苏联经验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差点断送中国共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产党的生命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教条主义是一种错误的思想方法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会给实践带来危害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而实事求是是科学的思想路线和工作方法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是取得成功的重要保证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我们应该坚决反对教条主义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始终坚持实事求是的原则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3ec123705?pid=eaa8e7e0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3000" dirty="0"/>
          </a:p>
        </p:txBody>
      </p:sp>
      <p:sp>
        <p:nvSpPr>
          <p:cNvPr id="3" name="P_8_BD#97a3f219d?pid=3ec123705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实事求是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理论联系实际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调查研究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8585081d.fixed?pid=6756a9e68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e8585081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127f4a15d?pid=eaa8e7e0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3000" dirty="0"/>
          </a:p>
        </p:txBody>
      </p:sp>
      <p:sp>
        <p:nvSpPr>
          <p:cNvPr id="3" name="P_8_BD#59fb8f2b1?pid=127f4a15d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历史从未终结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实践仍将继续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我们党坚持来自人民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为了人民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造福人民的理论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人民的创造性实践是理论创新的不竭源泉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毛主席曾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正确不正确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还得交由人民群众去考验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习近平总书记也指出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马克思主义不是书斋里的学问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而是为了改变人民历史命运而创立的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是在人民求解放的实践中形成的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也是在人民求解放的实践中丰富和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发展的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为人民认识世界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改造世界提供了强大精神力量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让我们以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时不我待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只争朝夕的奋斗精神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向着美好未来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踔厉奋发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阔步前进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751546ca7?pid=9dd408fd0&amp;color=0,173,163&amp;vtp=1&amp;bt=1&amp;bbb=1"/>
          <p:cNvSpPr/>
          <p:nvPr/>
        </p:nvSpPr>
        <p:spPr>
          <a:xfrm>
            <a:off x="612648" y="466344"/>
            <a:ext cx="10963656" cy="662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7#9b550d8b2?sp=1&amp;pid=751546ca7&amp;color=0,0,0&amp;vtp=1&amp;bbb=1&amp;hb=1"/>
          <p:cNvSpPr/>
          <p:nvPr/>
        </p:nvSpPr>
        <p:spPr>
          <a:xfrm>
            <a:off x="612648" y="1108789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论共产党员的修养（节选）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刘少奇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上有这样一句话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人皆可以为尧舜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我看这句话说得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每个共产党员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都应该脚踏实地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实事求是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努力锻炼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尽可能地逐步地提高自己的思想和品质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不应该望到马克思列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宁主义创始人那样伟大的革命家的思想和品质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认为高不可攀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暴自弃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畏葸不前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那就会变成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政治上的庸人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朽木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9b550d8b2?sp=1&amp;pid=751546ca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学习马克思列宁主义创始人的品质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学习马克思列宁主义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应该采取正确的态度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是学习不好的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是学习不到的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事实上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在我们的队伍中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对于这种学习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是有几种不同的人采取几种不同的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态度的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有一种人学习马克思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不能学习到马克思列宁主义的本质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只是肤浅地学习到马克思列宁主义的词句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他们虽然读了马克思列宁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主义的书籍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不能把这些书籍中的马克思列宁主义的原理和结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论当作行动的指南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运用到活生生的具体实际问题上去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9b550d8b2?sp=1&amp;pid=751546ca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他们以背诵个别的原理和结论而自满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的马克思列宁主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义者自居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然而他们决不是真正的马克思列宁主义者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他们的活动方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法是和马克思列宁主义完全相反的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这一种人在中国共产党内曾经是不少的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在过去某一时期内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些教条主义的代表人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就比上述的情形更坏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这种人根本不懂得马克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思列宁主义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而只是胡诌一些马克思列宁主义的术语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自以为是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的马克思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装作马克思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列宁的姿态在党内出现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并且毫不知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耻地要求我们的党员象尊重马克思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列宁那样去尊重他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拥护他为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9b550d8b2?sp=1&amp;pid=751546ca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报答他以忠心和热情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他也可以不待别人推举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径自封为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自己爬到负责的位置上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家长式地在党内发号施令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企图教训我们党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责骂党内的一切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任意打击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处罚和摆布我们的党员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这种人不是真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心学习马克思列宁主义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不是真心为共产主义的实现而斗争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内的投机分子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共产主义运动中的蟊贼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这种人在党内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终归要被党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员群众所反对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揭穿和抛弃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是无疑问的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我们的党员也果然抛弃了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然而我们是否能够完全自信地说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在我们党内就从此不会再有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这种人了呢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我们还不能这样说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9b550d8b2?sp=1&amp;pid=751546ca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另一种人就完全和前一种人相反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他们首先把自己看作是马克思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列宁主义创始人的学生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他们认真地学习马克思列宁主义的理论和方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掌握马克思列宁主义的精神和实质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他们仰望这些创始人的伟大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人格和无产阶级革命家的品质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而在革命斗争中认真地去进行自我修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去检查自己处事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处己是否合于马克思列宁主义的精神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他们熟读马克思列宁主义的书籍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同时又着重调查和分析活生生的现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研究自己所处的时代和本国无产阶级所处的各方面情势的特点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把马克思列宁主义的普遍真理和本国革命的具体实践结合起来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9b550d8b2?sp=1&amp;pid=751546ca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他们不以背诵马克思列宁主义的原理和结论为满足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而要站在马克思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列宁主义的坚定立场上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掌握马克思列宁主义的方法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身体力行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泼地去指导一切的革命斗争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同时改造他们自己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一切活动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都受着马克思列宁主义一般原理的指导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都是为着无产阶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级事业的胜利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民族的和人类的解放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共产主义的成功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而没有其他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只有这种人的态度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才是正确的态度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用这种态度去学习马克思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列宁主义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学习马克思列宁主义创始人的品质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才能使自己成为马克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思列宁式的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无产阶级的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共产主义的革命家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9b550d8b2?pid=751546ca7&amp;color=0,0,0&amp;vtp=1&amp;bt=1&amp;bbb=1&amp;hb=1"/>
          <p:cNvSpPr/>
          <p:nvPr/>
        </p:nvSpPr>
        <p:spPr>
          <a:xfrm>
            <a:off x="612648" y="468000"/>
            <a:ext cx="10963656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文章思路清晰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，第一、二段提出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“学习马克思列宁主义创始人的品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，学习马克思列宁主义，应该采取正确的态度”的论点；第三、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五段列举并分析学习马克思列宁主义的两种人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，否定第一种人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，赞成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第二种人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；第六段强调论点。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文章语言通俗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，生动形象，特色鲜明，如“径自封为‘领袖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’，自己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爬到负责的位置上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，家长式地在党内发号施令”，修饰语“径自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”“家长式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”，动词“封”“爬”，生动形象地刻画出一个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“不是真心学习马克思列宁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，不是真心为共产主义的实现而斗争”的“党内的投机分子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”“共产主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义运动中的蟊贼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”的形象，给人以深刻的印象。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452401d0?pid=9dd408fd0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7_BD.41_1#7ccdf395c?pid=a452401d0&amp;color=0,0,0&amp;vtp=1&amp;bbb=1&amp;hb=1&amp;hltap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在当今信息爆炸的时代，各种知识和思想纷繁复杂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。请结合本课学习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的两篇课文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，以“如何在新时代构建正确的学习与思维体系”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为主题，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写一篇读后感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，谈谈你认为在新时代背景下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，我们应该怎样学习以及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如何形成正确的思想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。要求：语言生动活泼，200个字左右。（10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42_1#7ccdf395c?pid=a452401d0&amp;color=0,0,0&amp;vtp=1&amp;bbb=1&amp;hb=1&amp;hla=1"/>
          <p:cNvSpPr/>
          <p:nvPr/>
        </p:nvSpPr>
        <p:spPr>
          <a:xfrm>
            <a:off x="612648" y="3677999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示例）《改造我们的学习》告诉我们学习不能马虎，不能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不多就行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”，要认真研究、脚踏实地。《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人的正确思想是从哪里来的？》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则让我们知道正确思想不是天上掉下来的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是从实践中来的。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2_1#7ccdf395c?pid=a452401d0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41_1#7ccdf395c?pid=a452401d0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就像做菜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，光看菜谱不实操，肯定做不出美味菜肴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。我们要多去实践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中“折腾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”，多动手多思考，让自己的思想像小树苗一样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，在实践的阳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光雨露下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，茁壮成长，结出智慧的果实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，这样才能在学习和生活中一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路“升级打怪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”，越来越棒！（结合自身总结学习意义4分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，语言生动活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分，论述有条理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6ed64b2e?pid=e8585081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一、写作背景</a:t>
            </a:r>
            <a:endParaRPr lang="en-US" altLang="zh-CN" sz="3200" dirty="0"/>
          </a:p>
        </p:txBody>
      </p:sp>
      <p:sp>
        <p:nvSpPr>
          <p:cNvPr id="3" name="P_6_BD#f4b680cda?pid=b6ed64b2e&amp;color=0,0,0&amp;vtp=1&amp;bbb=1&amp;hb=1"/>
          <p:cNvSpPr/>
          <p:nvPr/>
        </p:nvSpPr>
        <p:spPr>
          <a:xfrm>
            <a:off x="612775" y="1174750"/>
            <a:ext cx="11176635" cy="4277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根据1962年党的八届十中全会的决议精神， 一场持久的大规模的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全国城乡社会主义教育运动 开展起来了。1963年2月11日至28日，中共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中央 召开工作会议，决定在全国范围内开展增产节约和  “五反”运动，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制定了《中共中央关于厉行增产节约 和反对贪污盗窃、反对投机倒把、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反对铺张浪费、 反对分散主义、反对官僚主义运动的指示》。这是在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城市进行社会主义教育的方式之一。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4b680cda?pid=b6ed64b2e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1963年5月20日，中共中央印发了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《中共中央关于目前农村工作中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若干问题的决定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（草案）》。发布前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，毛泽东在该文件前面加写了具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有前言性质的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《人的正确思想是从哪里来的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？》，提出应当对我们的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同志进行辩证唯物主义认识论的教育，强调学习和普及马克思主义认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识论的必要性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提出要让哲学从哲学家的课堂上或书本里解放出来，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变为群众手里的尖锐武器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2e04e2c6?pid=e8585081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二、知识链接</a:t>
            </a:r>
            <a:endParaRPr lang="en-US" altLang="zh-CN" sz="3200" dirty="0"/>
          </a:p>
        </p:txBody>
      </p:sp>
      <p:sp>
        <p:nvSpPr>
          <p:cNvPr id="3" name="P_6#8838b51dd?pid=b2e04e2c6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辩证唯物主义认识论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辩证唯物主义认识论是辩证唯物主义的重要组成部分，是关于人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类的认识来源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、认识能力、认识形式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、认识过程和认识真理性问题的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科学认识理论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它首先表现为可知论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。可知论认为客观物质世界是可知的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不仅能够认识物质世界的现象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，而且可以透过现象认识其本质。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838b51dd?pid=b2e04e2c6&amp;color=0,0,0&amp;vtp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它的基本前提是反映论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。反映论认为物质世界是独立存在的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的意识是物质世界长期发展的产物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，是人脑的机能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，是对物质世界的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它还表现为实践论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实践论第一次把科学的实践观引入认识论，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认为实践是认识的基础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，即实践是认识的来源、认识发展的动力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识的目的和检验认识的真理性的唯一标准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它把辩证法应用于认识论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，强调人的认识是一个不断深化的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动的辩证发展过程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。认识的辩证法，表现在认识和实践的关系上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认识来源于实践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，又反过来指导实践，为实践服务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；表现在认识过程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，强调人对世界的认识不是一次完成的，而是一个多次反复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、无限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深化的过程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887f1db5?pid=e8585081d&amp;color=0,0,0&amp;vtp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三、语言基础</a:t>
            </a:r>
            <a:endParaRPr lang="en-US" altLang="zh-CN" sz="3200" dirty="0"/>
          </a:p>
        </p:txBody>
      </p:sp>
      <p:sp>
        <p:nvSpPr>
          <p:cNvPr id="3" name="QB_6_BD.1_1#e8977de21?sp=1&amp;pid=b887f1db5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4" name="QB_6_BD.1_2#e8977de21?bid=1&amp;pid=b887f1db5&amp;color=0,0,0&amp;vtp=1"/>
          <p:cNvSpPr/>
          <p:nvPr/>
        </p:nvSpPr>
        <p:spPr>
          <a:xfrm>
            <a:off x="1366712" y="1805760"/>
            <a:ext cx="2111375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)论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)别</a:t>
            </a:r>
            <a:endParaRPr lang="en-US" altLang="zh-CN" sz="2800" dirty="0"/>
          </a:p>
        </p:txBody>
      </p:sp>
      <p:sp>
        <p:nvSpPr>
          <p:cNvPr id="6" name="QB_6_BD.1_4#e8977de21?bid=2&amp;pid=b887f1db5&amp;color=0,0,0&amp;vtp=1"/>
          <p:cNvSpPr/>
          <p:nvPr/>
        </p:nvSpPr>
        <p:spPr>
          <a:xfrm>
            <a:off x="1366712" y="3146880"/>
            <a:ext cx="270351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调ch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)言观色</a:t>
            </a:r>
            <a:endParaRPr lang="en-US" altLang="zh-CN" sz="2800" dirty="0"/>
          </a:p>
        </p:txBody>
      </p:sp>
      <p:sp>
        <p:nvSpPr>
          <p:cNvPr id="7" name="QB_6_AN.2_1#e8977de21.bracket?pid=b887f1db5&amp;color=0,0,0&amp;vpa=1&amp;vtp=1"/>
          <p:cNvSpPr/>
          <p:nvPr/>
        </p:nvSpPr>
        <p:spPr>
          <a:xfrm>
            <a:off x="2135855" y="181338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辩</a:t>
            </a:r>
            <a:endParaRPr lang="en-US" altLang="zh-CN" sz="2800" dirty="0"/>
          </a:p>
        </p:txBody>
      </p:sp>
      <p:sp>
        <p:nvSpPr>
          <p:cNvPr id="8" name="QB_6_AN.3_1#e8977de21.bracket?pid=b887f1db5&amp;color=0,0,0&amp;vpa=2&amp;vtp=1"/>
          <p:cNvSpPr/>
          <p:nvPr/>
        </p:nvSpPr>
        <p:spPr>
          <a:xfrm>
            <a:off x="2135855" y="246108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辨</a:t>
            </a:r>
            <a:endParaRPr lang="en-US" altLang="zh-CN" sz="2800" dirty="0"/>
          </a:p>
        </p:txBody>
      </p:sp>
      <p:sp>
        <p:nvSpPr>
          <p:cNvPr id="9" name="QB_6_AN.4_1#e8977de21.bracket?pid=b887f1db5&amp;color=0,0,0&amp;vpa=3&amp;vtp=1"/>
          <p:cNvSpPr/>
          <p:nvPr/>
        </p:nvSpPr>
        <p:spPr>
          <a:xfrm>
            <a:off x="2372394" y="315450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查</a:t>
            </a:r>
            <a:endParaRPr lang="en-US" altLang="zh-CN" sz="2800" dirty="0"/>
          </a:p>
        </p:txBody>
      </p:sp>
      <p:sp>
        <p:nvSpPr>
          <p:cNvPr id="10" name="QB_6_AN.5_1#e8977de21.bracket?pid=b887f1db5&amp;color=0,0,0&amp;vpa=4&amp;vtp=1"/>
          <p:cNvSpPr/>
          <p:nvPr/>
        </p:nvSpPr>
        <p:spPr>
          <a:xfrm>
            <a:off x="2016794" y="380220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察</a:t>
            </a:r>
            <a:endParaRPr lang="en-US" altLang="zh-CN" sz="2800" dirty="0"/>
          </a:p>
        </p:txBody>
      </p:sp>
      <p:sp>
        <p:nvSpPr>
          <p:cNvPr id="11" name="QB_6_BD.1_2#e8977de21?bid=1&amp;pid=b887f1db5&amp;color=0,0,0&amp;vtp=1"/>
          <p:cNvSpPr/>
          <p:nvPr/>
        </p:nvSpPr>
        <p:spPr>
          <a:xfrm>
            <a:off x="612649" y="2189300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2059760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_4#e8977de21?bid=2&amp;pid=b887f1db5&amp;color=0,0,0&amp;vtp=1"/>
          <p:cNvSpPr/>
          <p:nvPr/>
        </p:nvSpPr>
        <p:spPr>
          <a:xfrm>
            <a:off x="612649" y="3530420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400880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tags/tag1.xml><?xml version="1.0" encoding="utf-8"?>
<p:tagLst xmlns:p="http://schemas.openxmlformats.org/presentationml/2006/main">
  <p:tag name="TABLE_ENDDRAG_ORIGIN_RECT" val="861*503"/>
  <p:tag name="TABLE_ENDDRAG_RECT" val="48*36*861*503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13259</Words>
  <Application>WPS 演示</Application>
  <PresentationFormat>宽屏</PresentationFormat>
  <Paragraphs>561</Paragraphs>
  <Slides>49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49</vt:i4>
      </vt:variant>
    </vt:vector>
  </HeadingPairs>
  <TitlesOfParts>
    <vt:vector size="63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6</cp:revision>
  <dcterms:created xsi:type="dcterms:W3CDTF">2025-04-01T06:16:00Z</dcterms:created>
  <dcterms:modified xsi:type="dcterms:W3CDTF">2025-09-02T09:15:52Z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949BBF3AF7444431AF26A80FF7CEB02A_12</vt:lpwstr>
  </property>
  <property fmtid="{D5CDD505-2E9C-101B-9397-08002B2CF9AE}" pid="3" name="KSOProductBuildVer">
    <vt:lpwstr>2052-12.1.0.22529</vt:lpwstr>
  </property>
</Properties>
</file>